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5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embeddedFontLst>
    <p:embeddedFont>
      <p:font typeface="OPPOSans B" panose="02010600030101010101" charset="-122"/>
      <p:regular r:id="rId27"/>
    </p:embeddedFont>
    <p:embeddedFont>
      <p:font typeface="OPPOSans H" panose="02010600030101010101" charset="-122"/>
      <p:regular r:id="rId28"/>
    </p:embeddedFont>
    <p:embeddedFont>
      <p:font typeface="OPPOSans L" panose="02010600030101010101" charset="-122"/>
      <p:regular r:id="rId29"/>
    </p:embeddedFont>
    <p:embeddedFont>
      <p:font typeface="Source Han Sans" panose="02010600030101010101" charset="-122"/>
      <p:regular r:id="rId30"/>
    </p:embeddedFont>
    <p:embeddedFont>
      <p:font typeface="Source Han Sans CN Bold" panose="02010600030101010101" charset="-122"/>
      <p:regular r:id="rId31"/>
    </p:embeddedFont>
    <p:embeddedFont>
      <p:font typeface="等线" panose="02010600030101010101" pitchFamily="2" charset="-122"/>
      <p:regular r:id="rId32"/>
      <p:bold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0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font" Target="fonts/font1.fntdata"/><Relationship Id="rId28" Type="http://schemas.openxmlformats.org/officeDocument/2006/relationships/font" Target="fonts/font2.fntdata"/><Relationship Id="rId29" Type="http://schemas.openxmlformats.org/officeDocument/2006/relationships/font" Target="fonts/font3.fntdata"/><Relationship Id="rId30" Type="http://schemas.openxmlformats.org/officeDocument/2006/relationships/font" Target="fonts/font4.fntdata"/><Relationship Id="rId31" Type="http://schemas.openxmlformats.org/officeDocument/2006/relationships/font" Target="fonts/font5.fntdata"/><Relationship Id="rId32" Type="http://schemas.openxmlformats.org/officeDocument/2006/relationships/font" Target="fonts/font6.fntdata"/><Relationship Id="rId33" Type="http://schemas.openxmlformats.org/officeDocument/2006/relationships/font" Target="fonts/font7.fntdata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zh-CN" altLang="en-US" sz="39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3900">
                <a:solidFill>
                  <a:srgbClr val="000000"/>
                </a:solidFill>
                <a:latin typeface="标准粗黑"/>
              </a:rPr>
              <a:t/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11" y="5171432"/>
            <a:ext cx="2111164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时间：2025/04/04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主讲人：朱钟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15459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计算机网络协议是通信规则，标准是统一规范，确保设备间互联互通。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815459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概念解析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8517215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计算机网络协议与标准模拟环节主要涵盖协议分层、数据封装/解封装、协议交互流程及标准化组织的作用，通过仿真演示TCP/IP等协议的工作机制。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17215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协议模拟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695010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协议是通信规则，标准是正式规范；协议侧重实现，标准强调统一性。两者协同确保网络互操作性。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4695010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标准对比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协议与标准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8155" t="3275" r="34948" b="3275"/>
          <a:stretch>
            <a:fillRect/>
          </a:stretch>
        </p:blipFill>
        <p:spPr>
          <a:xfrm>
            <a:off x="8723541" y="2017485"/>
            <a:ext cx="2808059" cy="6503455"/>
          </a:xfrm>
          <a:custGeom>
            <a:avLst/>
            <a:gdLst/>
            <a:ahLst/>
            <a:cxnLst/>
            <a:rect l="l" t="t" r="r" b="b"/>
            <a:pathLst>
              <a:path w="2808059" h="6503455">
                <a:moveTo>
                  <a:pt x="0" y="0"/>
                </a:moveTo>
                <a:lnTo>
                  <a:pt x="2808059" y="0"/>
                </a:lnTo>
                <a:lnTo>
                  <a:pt x="2808059" y="6503455"/>
                </a:lnTo>
                <a:lnTo>
                  <a:pt x="0" y="650345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8757115" y="0"/>
            <a:ext cx="1576470" cy="180164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625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概念解析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625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计算机网络数据传输原理涉及数据封装、传输介质、协议分层及路由交换机制，确保信息可靠高效传递。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40867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888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原理演示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3888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计算机网络数据传输原理演示环节包括数据封装、传输介质、协议分层、差错控制和流量控制等核心概念，通过模拟演示数据包传输过程展示通信机制。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7475774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777874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分组实验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7777874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分组实验环节主要涵盖数据封装、分组交换、路由选择、差错控制和流量管理等核心原理。通过模拟数据传输过程，学生将分组拆解、转发并重组，理解网络分层结构和协议协作机制。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数据传输原理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拓扑结构分析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661773" y="40913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902087" y="208724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3107" y="229193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网络拓扑指节点连接方式，常见类型包括总线型、星型、环型、网状和树型，各有优缺点及适用场景。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28040" y="427059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网络拓扑类型主要包括总线型、星型、环型、树型和网状型。总线型结构简单但可靠性低；星型易于管理但依赖中心节点；环型延迟低但扩展性差；树型层次清晰但维护复杂；网状型可靠性高但成本昂贵。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30433" y="375475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类型对比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7902087" y="2251295"/>
            <a:ext cx="3423626" cy="27010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网络拓扑类型包括星型、总线型、环型、网状等，需掌握其结构特点、绘制方法及适用场景分析。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7902087" y="1748155"/>
            <a:ext cx="341869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拓扑绘制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5015880" y="2225769"/>
            <a:ext cx="2160240" cy="2160240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39492" y="2349381"/>
            <a:ext cx="1913016" cy="1913016"/>
          </a:xfrm>
          <a:prstGeom prst="ellipse">
            <a:avLst/>
          </a:prstGeom>
          <a:solidFill>
            <a:schemeClr val="accent1"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283507" y="2493397"/>
            <a:ext cx="1624986" cy="162498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12323" y="3048703"/>
            <a:ext cx="567354" cy="51437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661773" y="21355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5500" y="180149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概念讲解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网络拓扑类型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40669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823360" y="2315542"/>
            <a:ext cx="499170" cy="54072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4446211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>
            <a:off x="61574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>
            <a:off x="6536713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2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6856571" y="2315542"/>
            <a:ext cx="558749" cy="54072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35672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计算机网络拓扑结构分析指研究节点间连接方式，结构性能评估则衡量网络可靠性、延迟等指标，优化数据传输效率。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935672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概念讲解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353888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计算机网络拓扑结构性能测试环节主要包括：连通性测试、吞吐量测量、时延分析、丢包率检测及负载能力评估。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8353888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性能测试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rot="5400000" flipH="1" flipV="1">
            <a:off x="6157473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6893085" y="4441799"/>
            <a:ext cx="540722" cy="473394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1" flipV="1">
            <a:off x="6536713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 flipV="1">
            <a:off x="4064880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800492" y="4454869"/>
            <a:ext cx="540722" cy="447253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6200000" flipV="1">
            <a:off x="4444119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35672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计算机网络拓扑结构分析主要包括星型、总线型、环型和网状等结构类型。结构性能评估需考察可靠性、扩展性、时延和成本等指标，通过仿真或实测验证网络性能。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935672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结构演示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>
            <a:off x="8353888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分组讨论环节主要涵盖网络拓扑类型（星型、环型、总线型等）、性能指标（延迟、吞吐量、可靠性）及评估方法（仿真测试、数学模型分析）。</a:t>
            </a:r>
          </a:p>
        </p:txBody>
      </p:sp>
      <p:sp>
        <p:nvSpPr>
          <p:cNvPr id="30" name="标题 1"/>
          <p:cNvSpPr txBox="1"/>
          <p:nvPr/>
        </p:nvSpPr>
        <p:spPr>
          <a:xfrm>
            <a:off x="8353888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分组讨论</a:t>
            </a:r>
            <a:endParaRPr kumimoji="1" lang="zh-CN" altLang="en-US" dirty="0"/>
          </a:p>
        </p:txBody>
      </p:sp>
      <p:sp>
        <p:nvSpPr>
          <p:cNvPr id="3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结构性能评估</a:t>
            </a:r>
            <a:endParaRPr kumimoji="1" lang="zh-CN" altLang="en-US" dirty="0"/>
          </a:p>
        </p:txBody>
      </p:sp>
      <p:sp>
        <p:nvSpPr>
          <p:cNvPr id="3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73100" y="2254176"/>
            <a:ext cx="3166575" cy="3304607"/>
          </a:xfrm>
          <a:custGeom>
            <a:avLst/>
            <a:gdLst>
              <a:gd name="connsiteX0" fmla="*/ 1976659 w 2642041"/>
              <a:gd name="connsiteY0" fmla="*/ 2197272 h 2197271"/>
              <a:gd name="connsiteX1" fmla="*/ 170997 w 2642041"/>
              <a:gd name="connsiteY1" fmla="*/ 1200525 h 2197271"/>
              <a:gd name="connsiteX2" fmla="*/ 0 w 2642041"/>
              <a:gd name="connsiteY2" fmla="*/ 90372 h 2197271"/>
              <a:gd name="connsiteX3" fmla="*/ 2642042 w 2642041"/>
              <a:gd name="connsiteY3" fmla="*/ 0 h 2197271"/>
              <a:gd name="connsiteX4" fmla="*/ 1976659 w 2642041"/>
              <a:gd name="connsiteY4" fmla="*/ 2197272 h 2197271"/>
            </a:gdLst>
            <a:ahLst/>
            <a:cxnLst/>
            <a:rect l="l" t="t" r="r" b="b"/>
            <a:pathLst>
              <a:path w="2642041" h="2197271">
                <a:moveTo>
                  <a:pt x="1976659" y="2197272"/>
                </a:moveTo>
                <a:lnTo>
                  <a:pt x="170997" y="1200525"/>
                </a:lnTo>
                <a:lnTo>
                  <a:pt x="0" y="90372"/>
                </a:lnTo>
                <a:lnTo>
                  <a:pt x="2642042" y="0"/>
                </a:lnTo>
                <a:lnTo>
                  <a:pt x="1976659" y="2197272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8789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54088" y="2124624"/>
            <a:ext cx="2871125" cy="3434159"/>
          </a:xfrm>
          <a:custGeom>
            <a:avLst/>
            <a:gdLst>
              <a:gd name="connsiteX0" fmla="*/ 2481677 w 2481676"/>
              <a:gd name="connsiteY0" fmla="*/ 1938561 h 2179551"/>
              <a:gd name="connsiteX1" fmla="*/ 24808 w 2481676"/>
              <a:gd name="connsiteY1" fmla="*/ 2179552 h 2179551"/>
              <a:gd name="connsiteX2" fmla="*/ 0 w 2481676"/>
              <a:gd name="connsiteY2" fmla="*/ 0 h 2179551"/>
              <a:gd name="connsiteX3" fmla="*/ 2238028 w 2481676"/>
              <a:gd name="connsiteY3" fmla="*/ 376549 h 2179551"/>
              <a:gd name="connsiteX4" fmla="*/ 2481677 w 2481676"/>
              <a:gd name="connsiteY4" fmla="*/ 1938561 h 2179551"/>
            </a:gdLst>
            <a:ahLst/>
            <a:cxnLst/>
            <a:rect l="l" t="t" r="r" b="b"/>
            <a:pathLst>
              <a:path w="2481676" h="2179551">
                <a:moveTo>
                  <a:pt x="2481677" y="1938561"/>
                </a:moveTo>
                <a:lnTo>
                  <a:pt x="24808" y="2179552"/>
                </a:lnTo>
                <a:lnTo>
                  <a:pt x="0" y="0"/>
                </a:lnTo>
                <a:lnTo>
                  <a:pt x="2238028" y="376549"/>
                </a:lnTo>
                <a:lnTo>
                  <a:pt x="2481677" y="1938561"/>
                </a:lnTo>
                <a:close/>
              </a:path>
            </a:pathLst>
          </a:custGeom>
          <a:noFill/>
          <a:ln w="8856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09365" y="2805332"/>
            <a:ext cx="2960568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39623" y="2254176"/>
            <a:ext cx="3166577" cy="3304607"/>
          </a:xfrm>
          <a:custGeom>
            <a:avLst/>
            <a:gdLst>
              <a:gd name="connsiteX0" fmla="*/ 0 w 2642042"/>
              <a:gd name="connsiteY0" fmla="*/ 0 h 2197271"/>
              <a:gd name="connsiteX1" fmla="*/ 2642042 w 2642042"/>
              <a:gd name="connsiteY1" fmla="*/ 90372 h 2197271"/>
              <a:gd name="connsiteX2" fmla="*/ 2470159 w 2642042"/>
              <a:gd name="connsiteY2" fmla="*/ 1201411 h 2197271"/>
              <a:gd name="connsiteX3" fmla="*/ 665384 w 2642042"/>
              <a:gd name="connsiteY3" fmla="*/ 2197272 h 2197271"/>
              <a:gd name="connsiteX4" fmla="*/ 0 w 2642042"/>
              <a:gd name="connsiteY4" fmla="*/ 0 h 2197271"/>
            </a:gdLst>
            <a:ahLst/>
            <a:cxnLst/>
            <a:rect l="l" t="t" r="r" b="b"/>
            <a:pathLst>
              <a:path w="2642042" h="2197271">
                <a:moveTo>
                  <a:pt x="0" y="0"/>
                </a:moveTo>
                <a:lnTo>
                  <a:pt x="2642042" y="90372"/>
                </a:lnTo>
                <a:lnTo>
                  <a:pt x="2470159" y="1201411"/>
                </a:lnTo>
                <a:lnTo>
                  <a:pt x="665384" y="2197272"/>
                </a:lnTo>
                <a:lnTo>
                  <a:pt x="0" y="0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55313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8 w 2470158"/>
              <a:gd name="connsiteY1" fmla="*/ 0 h 1476070"/>
              <a:gd name="connsiteX2" fmla="*/ 2470158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8" y="0"/>
                </a:lnTo>
                <a:lnTo>
                  <a:pt x="2470158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95525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0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9" y="769045"/>
                  <a:pt x="384523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28787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2 w 769045"/>
              <a:gd name="connsiteY1" fmla="*/ 769045 h 769045"/>
              <a:gd name="connsiteX2" fmla="*/ 0 w 769045"/>
              <a:gd name="connsiteY2" fmla="*/ 384523 h 769045"/>
              <a:gd name="connsiteX3" fmla="*/ 384522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2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2" y="0"/>
                </a:cubicBezTo>
                <a:cubicBezTo>
                  <a:pt x="596888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462049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1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3" y="769045"/>
                </a:cubicBezTo>
                <a:cubicBezTo>
                  <a:pt x="172157" y="769045"/>
                  <a:pt x="1" y="596888"/>
                  <a:pt x="1" y="384523"/>
                </a:cubicBezTo>
                <a:cubicBezTo>
                  <a:pt x="1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61971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概念解析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961971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计算机网络拓扑结构分析主要研究节点连接方式（星型、环型、总线型等）及其特性；应用场景分析则针对不同网络环境（如企业网、数据中心）评估拓扑结构的适用性，涉及性能、成本、扩展性等核心要素。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4795233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案例分析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4795233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网络拓扑结构类型、特点及适用场景分析，结合实际案例讲解不同拓扑的性能、可靠性和成本权衡。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8628495" y="291211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互动讨论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628495" y="367310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计算机网络拓扑结构分析主要包括总线型、星型、环型、树型和网状型等结构特点。应用场景分析需结合性能、可靠性、成本等因素选择合适拓扑。</a:t>
            </a:r>
          </a:p>
        </p:txBody>
      </p:sp>
      <p:sp>
        <p:nvSpPr>
          <p:cNvPr id="18" name="标题 1"/>
          <p:cNvSpPr txBox="1"/>
          <p:nvPr/>
        </p:nvSpPr>
        <p:spPr>
          <a:xfrm>
            <a:off x="2071187" y="1981280"/>
            <a:ext cx="370400" cy="3704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898276" y="1981280"/>
            <a:ext cx="382748" cy="37040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676493" y="1950744"/>
            <a:ext cx="492837" cy="431472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应用场景分析</a:t>
            </a:r>
            <a:endParaRPr kumimoji="1" lang="zh-CN" altLang="en-US" dirty="0"/>
          </a:p>
        </p:txBody>
      </p:sp>
      <p:sp>
        <p:nvSpPr>
          <p:cNvPr id="2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协议栈探究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17881" y="1612365"/>
            <a:ext cx="758892" cy="82206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计算机网络协议栈是分层结构的通信标准集合，包含物理层、数据链路层、网络层、传输层和应用层等核心层级。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660400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概念解析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552723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694363" y="1612365"/>
            <a:ext cx="790574" cy="82206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52723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计算机网络协议栈采用分层结构，包括物理层、数据链路层、网络层、传输层和应用层，各层独立工作并通过接口交互，实现可靠数据传输。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552723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分层演示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45046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71000" y="1612365"/>
            <a:ext cx="821946" cy="822066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45046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协议模拟环节主要探究协议栈分层结构、数据传输流程及各层协议交互机制，通过仿真实验验证协议功能与协作原理。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445046" y="3200256"/>
            <a:ext cx="3073854" cy="4240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协议模拟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协议栈概述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29431" b="39706"/>
          <a:stretch>
            <a:fillRect/>
          </a:stretch>
        </p:blipFill>
        <p:spPr>
          <a:xfrm>
            <a:off x="-600" y="1860550"/>
            <a:ext cx="12192000" cy="2106273"/>
          </a:xfrm>
          <a:custGeom>
            <a:avLst/>
            <a:gdLst/>
            <a:ahLst/>
            <a:cxnLst/>
            <a:rect l="l" t="t" r="r" b="b"/>
            <a:pathLst>
              <a:path w="12192000" h="2106273">
                <a:moveTo>
                  <a:pt x="0" y="0"/>
                </a:moveTo>
                <a:lnTo>
                  <a:pt x="12192000" y="0"/>
                </a:lnTo>
                <a:lnTo>
                  <a:pt x="12192000" y="2106273"/>
                </a:lnTo>
                <a:lnTo>
                  <a:pt x="0" y="21062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-1200" y="1860550"/>
            <a:ext cx="12193200" cy="210555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5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41158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2600000">
            <a:off x="660400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61660" y="3813699"/>
            <a:ext cx="280714" cy="30408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61781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模型概述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1107834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TCP/IP模型分为四层：应用层、传输层、网络层和网络接口层，各层协议协同工作实现网络通信功能。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729436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2600000">
            <a:off x="4448676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38254" y="3827897"/>
            <a:ext cx="304080" cy="27568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150059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协议分析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4896110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TCP/IP模型协议分析环节涵盖分层结构、协议功能、数据封装流程及典型协议（如HTTP、TCP、IP）的交互机制。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8517712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2600000">
            <a:off x="8236952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26531" y="3813699"/>
            <a:ext cx="304080" cy="30408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38335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互动实验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>
            <a:off x="8684386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TCP/IP模型分层结构、协议功能、数据传输流程及封装解封装过程，通过实验验证各层协作机制。</a:t>
            </a:r>
          </a:p>
        </p:txBody>
      </p:sp>
      <p:sp>
        <p:nvSpPr>
          <p:cNvPr id="20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TCP/IP模型</a:t>
            </a:r>
            <a:endParaRPr kumimoji="1" lang="zh-CN" altLang="en-US" dirty="0"/>
          </a:p>
        </p:txBody>
      </p:sp>
      <p:sp>
        <p:nvSpPr>
          <p:cNvPr id="22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3760901" y="1180393"/>
            <a:ext cx="78214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900000" flipH="1">
            <a:off x="3337899" y="1208522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917767" y="1518594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计算机网络协议栈采用分层结构，各层独立完成特定功能，下层为上层提供服务，通过接口和协议实现数据封装与解封装。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1069542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917768" y="1195455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协议分层原理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 flipH="1">
            <a:off x="660400" y="2989301"/>
            <a:ext cx="77579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8900000" flipH="1">
            <a:off x="7645602" y="3017430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3422" y="3327502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实验环节重点分析协议栈分层结构，包括物理层、数据链路层、网络层、传输层及应用层的功能特性与协议交互过程。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7506621" y="2878450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977900" y="3004363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协议栈拆解实验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 flipH="1">
            <a:off x="3760901" y="4792135"/>
            <a:ext cx="7821499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8900000" flipH="1">
            <a:off x="3337899" y="4820263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17767" y="5130335"/>
            <a:ext cx="6232833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分组讨论围绕OSI七层和TCP/IP四层模型展开，重点分析了各层协议功能、封装过程及层间协作机制。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4681284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>
            <a:off x="4917768" y="4807197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分组讨论互动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分层协议分析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14300" y="-177800"/>
            <a:ext cx="12433300" cy="7137400"/>
          </a:xfrm>
          <a:prstGeom prst="rect">
            <a:avLst/>
          </a:prstGeom>
          <a:solidFill>
            <a:srgbClr val="0068BF">
              <a:alpha val="100000"/>
            </a:srgb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669136"/>
            <a:ext cx="35179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CATALOGUE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4448480" y="746593"/>
            <a:ext cx="1066800" cy="4445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目录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660400" y="1178424"/>
            <a:ext cx="6569250" cy="2189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1800000">
            <a:off x="817139" y="2128664"/>
            <a:ext cx="1126135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199991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2903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162402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课程结构</a:t>
            </a:r>
          </a:p>
        </p:txBody>
      </p:sp>
      <p:sp>
        <p:nvSpPr>
          <p:cNvPr id="11" name="标题 1"/>
          <p:cNvSpPr txBox="1"/>
          <p:nvPr/>
        </p:nvSpPr>
        <p:spPr>
          <a:xfrm rot="1800000">
            <a:off x="6599590" y="2128664"/>
            <a:ext cx="1126136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38562" y="199991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50729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40228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导入环节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 rot="1800000">
            <a:off x="817140" y="3224813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309606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2903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62402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概念讲授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 rot="1800000">
            <a:off x="6599637" y="3224813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39063" y="309606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0729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04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40228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拓扑结构分析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 rot="1800000">
            <a:off x="817140" y="4320961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60400" y="4192215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2903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05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62402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协议栈探究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 rot="1800000">
            <a:off x="6599637" y="4320961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439063" y="4192215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50729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06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740228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综合应用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 rot="1800000">
            <a:off x="817140" y="5417110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-1829827" y="2392207"/>
            <a:ext cx="16666713" cy="1320724"/>
          </a:xfrm>
          <a:custGeom>
            <a:avLst/>
            <a:gdLst>
              <a:gd name="connsiteX0" fmla="*/ 363888 w 16380637"/>
              <a:gd name="connsiteY0" fmla="*/ 1150374 h 1320724"/>
              <a:gd name="connsiteX1" fmla="*/ 452379 w 16380637"/>
              <a:gd name="connsiteY1" fmla="*/ 1120877 h 1320724"/>
              <a:gd name="connsiteX2" fmla="*/ 4433877 w 16380637"/>
              <a:gd name="connsiteY2" fmla="*/ 243655 h 1320724"/>
              <a:gd name="connsiteX3" fmla="*/ 9161079 w 16380637"/>
              <a:gd name="connsiteY3" fmla="*/ 1319611 h 1320724"/>
              <a:gd name="connsiteX4" fmla="*/ 16380637 w 16380637"/>
              <a:gd name="connsiteY4" fmla="*/ 0 h 1320724"/>
              <a:gd name="connsiteX5" fmla="*/ 16380637 w 16380637"/>
              <a:gd name="connsiteY5" fmla="*/ 0 h 6636774"/>
              <a:gd name="connsiteX6" fmla="*/ 16558997 w 16558997"/>
              <a:gd name="connsiteY6" fmla="*/ 6698717 h 6698717"/>
              <a:gd name="connsiteX7" fmla="*/ 16558997 w 16558997"/>
              <a:gd name="connsiteY7" fmla="*/ 6698717 h 6698717"/>
              <a:gd name="connsiteX0-1" fmla="*/ 160944 w 16266183"/>
              <a:gd name="connsiteY0-2" fmla="*/ 1150374 h 6636774"/>
              <a:gd name="connsiteX1-3" fmla="*/ 249435 w 16266183"/>
              <a:gd name="connsiteY1-4" fmla="*/ 1120877 h 6636774"/>
              <a:gd name="connsiteX2-5" fmla="*/ 5588351 w 16266183"/>
              <a:gd name="connsiteY2-6" fmla="*/ 176980 h 6636774"/>
              <a:gd name="connsiteX3-7" fmla="*/ 9304944 w 16266183"/>
              <a:gd name="connsiteY3-8" fmla="*/ 1445341 h 6636774"/>
              <a:gd name="connsiteX4-9" fmla="*/ 16177693 w 16266183"/>
              <a:gd name="connsiteY4-10" fmla="*/ 0 h 6636774"/>
              <a:gd name="connsiteX5-11" fmla="*/ 16266183 w 16266183"/>
              <a:gd name="connsiteY5-12" fmla="*/ 6607277 h 6636774"/>
              <a:gd name="connsiteX6-13" fmla="*/ 396918 w 16266183"/>
              <a:gd name="connsiteY6-14" fmla="*/ 6636774 h 6636774"/>
              <a:gd name="connsiteX7-15" fmla="*/ 160944 w 16266183"/>
              <a:gd name="connsiteY7-16" fmla="*/ 1150374 h 6636774"/>
              <a:gd name="connsiteX0-17" fmla="*/ 160944 w 16266183"/>
              <a:gd name="connsiteY0-18" fmla="*/ 1150374 h 6636774"/>
              <a:gd name="connsiteX1-19" fmla="*/ 249435 w 16266183"/>
              <a:gd name="connsiteY1-20" fmla="*/ 1120877 h 6636774"/>
              <a:gd name="connsiteX2-21" fmla="*/ 5588351 w 16266183"/>
              <a:gd name="connsiteY2-22" fmla="*/ 176980 h 6636774"/>
              <a:gd name="connsiteX3-23" fmla="*/ 9388764 w 16266183"/>
              <a:gd name="connsiteY3-24" fmla="*/ 1300561 h 6636774"/>
              <a:gd name="connsiteX4-25" fmla="*/ 16177693 w 16266183"/>
              <a:gd name="connsiteY4-26" fmla="*/ 0 h 6636774"/>
              <a:gd name="connsiteX5-27" fmla="*/ 16266183 w 16266183"/>
              <a:gd name="connsiteY5-28" fmla="*/ 6607277 h 6636774"/>
              <a:gd name="connsiteX6-29" fmla="*/ 396918 w 16266183"/>
              <a:gd name="connsiteY6-30" fmla="*/ 6636774 h 6636774"/>
              <a:gd name="connsiteX7-31" fmla="*/ 160944 w 16266183"/>
              <a:gd name="connsiteY7-32" fmla="*/ 1150374 h 6636774"/>
            </a:gdLst>
            <a:ahLst/>
            <a:cxnLst/>
            <a:rect l="l" t="t" r="r" b="b"/>
            <a:pathLst>
              <a:path w="16380637" h="1320724">
                <a:moveTo>
                  <a:pt x="363888" y="1150374"/>
                </a:moveTo>
                <a:cubicBezTo>
                  <a:pt x="-44151" y="1216741"/>
                  <a:pt x="-225953" y="1271997"/>
                  <a:pt x="452379" y="1120877"/>
                </a:cubicBezTo>
                <a:cubicBezTo>
                  <a:pt x="1130711" y="969757"/>
                  <a:pt x="2982427" y="210533"/>
                  <a:pt x="4433877" y="243655"/>
                </a:cubicBezTo>
                <a:cubicBezTo>
                  <a:pt x="5885327" y="276777"/>
                  <a:pt x="7169952" y="1360220"/>
                  <a:pt x="9161079" y="1319611"/>
                </a:cubicBezTo>
                <a:cubicBezTo>
                  <a:pt x="11152206" y="1279002"/>
                  <a:pt x="13826707" y="707922"/>
                  <a:pt x="16380637" y="0"/>
                </a:cubicBezTo>
              </a:path>
            </a:pathLst>
          </a:custGeom>
          <a:noFill/>
          <a:ln w="19050" cap="flat">
            <a:gradFill>
              <a:gsLst>
                <a:gs pos="9000">
                  <a:schemeClr val="accent1">
                    <a:alpha val="0"/>
                  </a:schemeClr>
                </a:gs>
                <a:gs pos="40000">
                  <a:schemeClr val="accent1">
                    <a:lumMod val="60000"/>
                    <a:lumOff val="40000"/>
                    <a:alpha val="100000"/>
                  </a:schemeClr>
                </a:gs>
                <a:gs pos="62000">
                  <a:schemeClr val="accent1">
                    <a:lumMod val="60000"/>
                    <a:lumOff val="40000"/>
                    <a:alpha val="100000"/>
                  </a:schemeClr>
                </a:gs>
                <a:gs pos="88000">
                  <a:schemeClr val="accent1">
                    <a:alpha val="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1918" y="3666482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38330" y="2088831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协议栈原理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706517" y="2682447"/>
            <a:ext cx="792000" cy="792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82459" y="2758389"/>
            <a:ext cx="640116" cy="64011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7108" y="2933634"/>
            <a:ext cx="330818" cy="28962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38331" y="4131562"/>
            <a:ext cx="2612678" cy="14738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协议栈分层模型、各层功能及协议、数据封装与解封装过程、协议交互机制、典型协议分析。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640894" y="4086464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790264" y="2641687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协议分析实验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4579049" y="3245225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51539" y="3317715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804351" y="3457816"/>
            <a:ext cx="305396" cy="330818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790265" y="4552674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实验环节主要涉及TCP/IP协议栈分层结构、数据包封装解析、协议字段分析及Wireshark工具使用等核心内容。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595837" y="2036370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分组模拟交互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430984" y="2638288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503474" y="2710778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661983" y="2869287"/>
            <a:ext cx="294002" cy="29400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449076" y="3474447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595838" y="3940657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分组模拟交互环节涵盖协议栈分层结构、数据封装解封装流程、协议交互时序分析及分组转发机制等核心知识点，通过仿真实验强化学生对协议栈工作原理的理解。</a:t>
            </a:r>
          </a:p>
        </p:txBody>
      </p:sp>
      <p:sp>
        <p:nvSpPr>
          <p:cNvPr id="22" name="标题 1"/>
          <p:cNvSpPr txBox="1"/>
          <p:nvPr/>
        </p:nvSpPr>
        <p:spPr>
          <a:xfrm>
            <a:off x="9383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24530" y="21142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5964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协议栈实践</a:t>
            </a:r>
            <a:endParaRPr kumimoji="1" lang="zh-CN" altLang="en-US" dirty="0"/>
          </a:p>
        </p:txBody>
      </p:sp>
      <p:sp>
        <p:nvSpPr>
          <p:cNvPr id="2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06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综合应用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06670" y="4056286"/>
            <a:ext cx="3303763" cy="1895783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225700" y="4389385"/>
            <a:ext cx="368276" cy="368276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alpha val="100000"/>
                </a:schemeClr>
              </a:gs>
            </a:gsLst>
            <a:lin ang="2700000" scaled="0"/>
          </a:gra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93191" y="4249423"/>
            <a:ext cx="2888709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抓包实验演示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4693191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实验演示环节涵盖TCP/IP协议栈分析、数据包捕获技术、Wireshark工具使用及常见协议（HTTP/DNS）的报文结构解析。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221487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0373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508008" y="4249423"/>
            <a:ext cx="2883892" cy="3225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分组协议分析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8508008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分组协议分析环节包括协议结构解析、数据包捕获与解码、协议字段分析、流量特征识别及异常检测。需掌握Wireshark等工具使用，理解TCP/IP等协议栈各层封装格式与交互机制。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775994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62515" y="4249423"/>
            <a:ext cx="28871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协议基础讲解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1062515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网络协议分析基础包括协议分层模型、数据封装原理、常见协议（如TCP/IP、HTTP）结构及功能、协议交互流程与报文格式解析。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774700" y="1379105"/>
            <a:ext cx="10782300" cy="2450523"/>
          </a:xfrm>
          <a:prstGeom prst="rect">
            <a:avLst/>
          </a:prstGeom>
        </p:spPr>
      </p:pic>
      <p:sp>
        <p:nvSpPr>
          <p:cNvPr id="15" name="标题 1"/>
          <p:cNvSpPr txBox="1"/>
          <p:nvPr/>
        </p:nvSpPr>
        <p:spPr>
          <a:xfrm>
            <a:off x="5951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7215" y="4414523"/>
            <a:ext cx="499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148615" y="4414523"/>
            <a:ext cx="5503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971315" y="4414523"/>
            <a:ext cx="626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网络协议分析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7829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7829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19079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网络攻防演练环节包括渗透测试、漏洞利用、防御策略、入侵检测及应急响应等核心内容，强化实战能力。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4433650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33650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64900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安全协议分析环节涵盖协议原理、加密算法、认证机制、漏洞检测及防御策略等核心内容，需结合案例实践与攻防演练。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8179471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79471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722140" y="2098183"/>
            <a:ext cx="2226662" cy="0"/>
            <a:chOff x="8722140" y="2098183"/>
            <a:chExt cx="2226662" cy="0"/>
          </a:xfrm>
        </p:grpSpPr>
        <p:cxnSp>
          <p:nvCxnSpPr>
            <p:cNvPr id="12" name="标题 1"/>
            <p:cNvCxnSpPr/>
            <p:nvPr/>
          </p:nvCxnSpPr>
          <p:spPr>
            <a:xfrm>
              <a:off x="8722140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  <p:cxnSp>
          <p:nvCxnSpPr>
            <p:cNvPr id="13" name="标题 1"/>
            <p:cNvCxnSpPr/>
            <p:nvPr/>
          </p:nvCxnSpPr>
          <p:spPr>
            <a:xfrm>
              <a:off x="10388555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</p:grpSp>
      <p:sp>
        <p:nvSpPr>
          <p:cNvPr id="14" name="标题 1"/>
          <p:cNvSpPr txBox="1"/>
          <p:nvPr/>
        </p:nvSpPr>
        <p:spPr>
          <a:xfrm>
            <a:off x="8310721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防火墙配置实践包括规则设定、访问控制策略、日志监控及安全策略优化，重点掌握包过滤、状态检测和应用层防护技术。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17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网络攻防演练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45636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安全协议分析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310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防火墙配置实践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9483166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624621" y="5509030"/>
            <a:ext cx="440991" cy="407947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35588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8814267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V="1">
            <a:off x="9567594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735022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882463" y="5480640"/>
            <a:ext cx="429017" cy="46473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10065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06844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V="1">
            <a:off x="5824800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977353" y="5356537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2127119" y="5506303"/>
            <a:ext cx="424369" cy="424369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864244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1322625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V="1">
            <a:off x="2061781" y="5049221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网络安全实践</a:t>
            </a:r>
            <a:endParaRPr kumimoji="1" lang="zh-CN" altLang="en-US" dirty="0"/>
          </a:p>
        </p:txBody>
      </p:sp>
      <p:sp>
        <p:nvSpPr>
          <p:cNvPr id="35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69650" y="1352780"/>
            <a:ext cx="3240000" cy="4538726"/>
          </a:xfrm>
          <a:custGeom>
            <a:avLst/>
            <a:gdLst>
              <a:gd name="connsiteX0" fmla="*/ 0 w 2736305"/>
              <a:gd name="connsiteY0" fmla="*/ 0 h 4538726"/>
              <a:gd name="connsiteX1" fmla="*/ 2736305 w 2736305"/>
              <a:gd name="connsiteY1" fmla="*/ 0 h 4538726"/>
              <a:gd name="connsiteX2" fmla="*/ 2736305 w 2736305"/>
              <a:gd name="connsiteY2" fmla="*/ 415323 h 4538726"/>
              <a:gd name="connsiteX3" fmla="*/ 2736305 w 2736305"/>
              <a:gd name="connsiteY3" fmla="*/ 4030627 h 4538726"/>
              <a:gd name="connsiteX4" fmla="*/ 2736305 w 2736305"/>
              <a:gd name="connsiteY4" fmla="*/ 4445950 h 4538726"/>
              <a:gd name="connsiteX5" fmla="*/ 2681199 w 2736305"/>
              <a:gd name="connsiteY5" fmla="*/ 4538726 h 4538726"/>
              <a:gd name="connsiteX6" fmla="*/ 55106 w 2736305"/>
              <a:gd name="connsiteY6" fmla="*/ 4538726 h 4538726"/>
              <a:gd name="connsiteX7" fmla="*/ 0 w 2736305"/>
              <a:gd name="connsiteY7" fmla="*/ 4445950 h 4538726"/>
              <a:gd name="connsiteX8" fmla="*/ 0 w 2736305"/>
              <a:gd name="connsiteY8" fmla="*/ 4030627 h 4538726"/>
              <a:gd name="connsiteX9" fmla="*/ 0 w 2736305"/>
              <a:gd name="connsiteY9" fmla="*/ 415323 h 4538726"/>
            </a:gdLst>
            <a:ahLst/>
            <a:cxnLst/>
            <a:rect l="l" t="t" r="r" b="b"/>
            <a:pathLst>
              <a:path w="2736305" h="4538726">
                <a:moveTo>
                  <a:pt x="0" y="0"/>
                </a:moveTo>
                <a:lnTo>
                  <a:pt x="2736305" y="0"/>
                </a:lnTo>
                <a:lnTo>
                  <a:pt x="2736305" y="415323"/>
                </a:lnTo>
                <a:lnTo>
                  <a:pt x="2736305" y="4030627"/>
                </a:lnTo>
                <a:lnTo>
                  <a:pt x="2736305" y="4445950"/>
                </a:lnTo>
                <a:cubicBezTo>
                  <a:pt x="2736305" y="4497110"/>
                  <a:pt x="2711602" y="4538726"/>
                  <a:pt x="2681199" y="4538726"/>
                </a:cubicBezTo>
                <a:lnTo>
                  <a:pt x="55106" y="4538726"/>
                </a:lnTo>
                <a:cubicBezTo>
                  <a:pt x="24703" y="4538726"/>
                  <a:pt x="0" y="4497110"/>
                  <a:pt x="0" y="4445950"/>
                </a:cubicBezTo>
                <a:lnTo>
                  <a:pt x="0" y="4030627"/>
                </a:lnTo>
                <a:lnTo>
                  <a:pt x="0" y="41532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22860" tIns="45720" rIns="2286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78900" y="2838031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789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2858143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404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网络拓扑分析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84589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分组方案设计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64965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云组网实践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04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云计算组网拓扑分析涉及虚拟网络架构、资源调度、负载均衡及安全策略，需掌握SDN、VXLAN等技术原理与应用场景。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84589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云计算组网分组方案设计环节包括：网络拓扑规划、虚拟网络划分、资源分配策略、安全隔离机制及性能优化。重点涵盖SDN技术、VXLAN协议、负载均衡算法和QoS策略等核心知识点。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464965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云计算组网实践环节涵盖虚拟化技术、SDN架构、资源调度算法及安全策略部署，通过实验掌握云平台搭建与网络配置。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 flipV="1">
            <a:off x="21150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97335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5924338" y="3657289"/>
            <a:ext cx="330624" cy="91337"/>
          </a:xfrm>
          <a:prstGeom prst="triangle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7397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582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54900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759063" y="1775483"/>
            <a:ext cx="661174" cy="63984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568313" y="1764819"/>
            <a:ext cx="661174" cy="66117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949813" y="1821964"/>
            <a:ext cx="661174" cy="546884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>
            <a:off x="4786630" y="2838031"/>
            <a:ext cx="2606040" cy="0"/>
          </a:xfrm>
          <a:prstGeom prst="line">
            <a:avLst/>
          </a:prstGeom>
          <a:noFill/>
          <a:ln w="19050" cap="sq">
            <a:solidFill>
              <a:schemeClr val="bg1"/>
            </a:solidFill>
            <a:miter/>
          </a:ln>
        </p:spPr>
      </p:cxnSp>
      <p:sp>
        <p:nvSpPr>
          <p:cNvPr id="2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云计算组网</a:t>
            </a:r>
            <a:endParaRPr kumimoji="1" lang="zh-CN" altLang="en-US" dirty="0"/>
          </a:p>
        </p:txBody>
      </p:sp>
      <p:sp>
        <p:nvSpPr>
          <p:cNvPr id="2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09" y="5171432"/>
            <a:ext cx="2111165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时间：2025/04/04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主讲人：朱钟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6667" t="1476" r="29311" b="1510"/>
          <a:stretch>
            <a:fillRect/>
          </a:stretch>
        </p:blipFill>
        <p:spPr>
          <a:xfrm>
            <a:off x="4649650" y="1322100"/>
            <a:ext cx="2880000" cy="4620200"/>
          </a:xfrm>
          <a:custGeom>
            <a:avLst/>
            <a:gdLst/>
            <a:ahLst/>
            <a:cxnLst/>
            <a:rect l="l" t="t" r="r" b="b"/>
            <a:pathLst>
              <a:path w="2880000" h="4620200">
                <a:moveTo>
                  <a:pt x="288288" y="0"/>
                </a:moveTo>
                <a:lnTo>
                  <a:pt x="2591712" y="0"/>
                </a:lnTo>
                <a:cubicBezTo>
                  <a:pt x="2750929" y="0"/>
                  <a:pt x="2880000" y="129071"/>
                  <a:pt x="2880000" y="288288"/>
                </a:cubicBezTo>
                <a:lnTo>
                  <a:pt x="2880000" y="4331912"/>
                </a:lnTo>
                <a:cubicBezTo>
                  <a:pt x="2880000" y="4491129"/>
                  <a:pt x="2750929" y="4620200"/>
                  <a:pt x="2591712" y="4620200"/>
                </a:cubicBezTo>
                <a:lnTo>
                  <a:pt x="288288" y="4620200"/>
                </a:lnTo>
                <a:cubicBezTo>
                  <a:pt x="129071" y="4620200"/>
                  <a:pt x="0" y="4491129"/>
                  <a:pt x="0" y="4331912"/>
                </a:cubicBezTo>
                <a:lnTo>
                  <a:pt x="0" y="288288"/>
                </a:lnTo>
                <a:cubicBezTo>
                  <a:pt x="0" y="129071"/>
                  <a:pt x="129071" y="0"/>
                  <a:pt x="2882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875612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88744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计算机网络导入环节主要介绍网络基本概念、发展历程、功能分类及典型应用场景。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66040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导入环节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804522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计算机网络协议栈探究涵盖OSI七层与TCP/IP四层模型，解析各层功能、协议及数据传输机制，确保高效可靠通信。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804522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协议栈探究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7875612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8744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3279576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计算机网络是连接独立设备的通信系统，实现资源共享与数据传输，涵盖协议、拓扑、传输介质及安全等核心技术。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660400" y="2955312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概念讲授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045220" y="3278440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计算机网络综合应用涉及网络协议、通信技术、安全机制及服务部署等，实现资源共享与高效数据传输。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8045220" y="2962081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综合应用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488744" y="4510286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4877055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计算机网络拓扑结构分析主要研究节点连接方式及其性能特点，包括总线、星型、环型、网状等典型结构。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660400" y="4552790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拓扑结构分析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导入环节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95325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625341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网络协议是通信规则，定义数据格式、传输方式和时序，确保设备间可靠通信。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1625341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协议概念引入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7174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381839" y="1748384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311855" y="2043378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网络协议分层采用OSI七层或TCP/IP四层模型，各层功能独立，通过接口协同工作，确保数据传输可靠高效。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5311855" y="1485578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协议分层解析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543688" y="1864107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51147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981163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分组模拟互动环节通过模拟数据包传输过程，让学生理解协议分层、封装解封装、差错控制等核心概念。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8981163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分组模拟互动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212996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alphaModFix/>
          </a:blip>
          <a:srcRect l="5723" t="66864" r="5830" b="7832"/>
          <a:stretch>
            <a:fillRect/>
          </a:stretch>
        </p:blipFill>
        <p:spPr>
          <a:xfrm>
            <a:off x="698500" y="4652590"/>
            <a:ext cx="10795000" cy="1728738"/>
          </a:xfrm>
          <a:custGeom>
            <a:avLst/>
            <a:gdLst/>
            <a:ahLst/>
            <a:cxnLst/>
            <a:rect l="l" t="t" r="r" b="b"/>
            <a:pathLst>
              <a:path w="10795000" h="1727200">
                <a:moveTo>
                  <a:pt x="0" y="0"/>
                </a:moveTo>
                <a:lnTo>
                  <a:pt x="10795000" y="0"/>
                </a:lnTo>
                <a:lnTo>
                  <a:pt x="10795000" y="1728738"/>
                </a:lnTo>
                <a:lnTo>
                  <a:pt x="0" y="17287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>
            <a:off x="695325" y="4652590"/>
            <a:ext cx="10798175" cy="1728738"/>
          </a:xfrm>
          <a:prstGeom prst="rect">
            <a:avLst/>
          </a:prstGeom>
          <a:gradFill>
            <a:gsLst>
              <a:gs pos="26000">
                <a:schemeClr val="accent1"/>
              </a:gs>
              <a:gs pos="92000">
                <a:schemeClr val="bg1"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网络协议基础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768933" y="1397637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92575" y="1397637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7014" y="1924151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数据通信原理涉及信号传输、编码、调制及信道特性等核心概念，重点解析数据传输的基本过程与技术要素。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1531352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497014" y="1461137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概念解析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3157497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457511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757525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768933" y="3112152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92575" y="3112152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97014" y="3638666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数据通信原理演示环节涵盖信号传输、编码解码、信道类型及通信模式，通过互动展示数据传输过程，强调同步与异步通信区别。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3245867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4497014" y="3175652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互动演示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157497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457511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757525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768933" y="4928268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92575" y="4928268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497014" y="5454782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数据通信原理涉及信号传输、编码调制、信道复用等核心概念，重点讲解数据传输方式、同步机制及差错控制技术的实际应用。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5061983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3" name="标题 1"/>
          <p:cNvSpPr txBox="1"/>
          <p:nvPr/>
        </p:nvSpPr>
        <p:spPr>
          <a:xfrm>
            <a:off x="4497014" y="4991768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原理应用</a:t>
            </a:r>
            <a:endParaRPr kumimoji="1" lang="zh-CN" altLang="en-US" dirty="0"/>
          </a:p>
        </p:txBody>
      </p:sp>
      <p:sp>
        <p:nvSpPr>
          <p:cNvPr id="24" name="标题 1"/>
          <p:cNvSpPr txBox="1"/>
          <p:nvPr/>
        </p:nvSpPr>
        <p:spPr>
          <a:xfrm>
            <a:off x="3157497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457511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757525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数据通信原理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概念讲授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6769099"/>
            <a:ext cx="12192000" cy="8890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768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444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573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概念导入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12573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计算机网络体系结构是分层的逻辑模型，定义了协议、接口和服务，确保不同设备间高效通信。主要知识点包括分层原则、协议栈和标准化组织的作用。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1076816" y="3676216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44450" y="3606802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57340" y="3876153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互动建模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1257340" y="4168928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网络体系结构互动建模环节重点讲解分层思想、协议功能及接口关系，通过模拟数据封装/解封装过程演示各层协作机制。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63727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403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5532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分层讲解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5532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计算机网络体系结构采用分层模型，包括物理层、数据链路层、网络层、传输层、会话层、表示层和应用层，各层协议独立实现特定功能，通过接口协同工作。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网络体系结构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462F5"/>
      </a:accent1>
      <a:accent2>
        <a:srgbClr val="00DADA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347</Words>
  <Application>Microsoft Office PowerPoint</Application>
  <PresentationFormat>宽屏</PresentationFormat>
  <Paragraphs>158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Source Han Sans CN Bold</vt:lpstr>
      <vt:lpstr>OPPOSans H</vt:lpstr>
      <vt:lpstr>OPPOSans B</vt:lpstr>
      <vt:lpstr>Source Han Sans</vt:lpstr>
      <vt:lpstr>等线</vt:lpstr>
      <vt:lpstr>OPPOSans 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宏钉 李</cp:lastModifiedBy>
  <cp:revision>6</cp:revision>
  <dcterms:modified xsi:type="dcterms:W3CDTF">2025-03-31T07:38:36Z</dcterms:modified>
</cp:coreProperties>
</file>